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88" r:id="rId3"/>
    <p:sldId id="345" r:id="rId4"/>
    <p:sldId id="319" r:id="rId5"/>
    <p:sldId id="262" r:id="rId6"/>
    <p:sldId id="264" r:id="rId7"/>
    <p:sldId id="265" r:id="rId8"/>
    <p:sldId id="266" r:id="rId9"/>
    <p:sldId id="320" r:id="rId10"/>
    <p:sldId id="267" r:id="rId11"/>
    <p:sldId id="268" r:id="rId12"/>
    <p:sldId id="346" r:id="rId13"/>
    <p:sldId id="269" r:id="rId14"/>
    <p:sldId id="270" r:id="rId15"/>
    <p:sldId id="271" r:id="rId16"/>
    <p:sldId id="273" r:id="rId17"/>
    <p:sldId id="274" r:id="rId18"/>
    <p:sldId id="347" r:id="rId19"/>
    <p:sldId id="322" r:id="rId20"/>
    <p:sldId id="321" r:id="rId21"/>
    <p:sldId id="275" r:id="rId22"/>
    <p:sldId id="301" r:id="rId23"/>
    <p:sldId id="323" r:id="rId24"/>
    <p:sldId id="336" r:id="rId25"/>
    <p:sldId id="349" r:id="rId26"/>
    <p:sldId id="348" r:id="rId27"/>
    <p:sldId id="337" r:id="rId28"/>
    <p:sldId id="339" r:id="rId29"/>
    <p:sldId id="341" r:id="rId30"/>
    <p:sldId id="343" r:id="rId31"/>
    <p:sldId id="352" r:id="rId32"/>
    <p:sldId id="350" r:id="rId33"/>
    <p:sldId id="35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2"/>
    <p:restoredTop sz="94444"/>
  </p:normalViewPr>
  <p:slideViewPr>
    <p:cSldViewPr>
      <p:cViewPr varScale="1">
        <p:scale>
          <a:sx n="76" d="100"/>
          <a:sy n="76" d="100"/>
        </p:scale>
        <p:origin x="232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59" y="959313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25459" y="3531205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58" y="6486939"/>
            <a:ext cx="10229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2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12" y="1645920"/>
            <a:ext cx="6571343" cy="393192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83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6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0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59" y="1645920"/>
            <a:ext cx="3125871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1645920"/>
            <a:ext cx="3125652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28684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4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164592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456980"/>
            <a:ext cx="3125766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1645920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454200"/>
            <a:ext cx="3125652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28684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651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28684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33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5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01699" y="6422855"/>
            <a:ext cx="2250671" cy="365125"/>
          </a:xfrm>
          <a:prstGeom prst="rect">
            <a:avLst/>
          </a:prstGeom>
        </p:spPr>
        <p:txBody>
          <a:bodyPr/>
          <a:lstStyle/>
          <a:p>
            <a:fld id="{202D1308-6A56-4881-8C7B-03DEAC395641}" type="datetimeFigureOut">
              <a:rPr lang="en-US" altLang="en-US" smtClean="0"/>
              <a:pPr/>
              <a:t>4/25/2018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97353" y="6422855"/>
            <a:ext cx="378333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94195" y="6422855"/>
            <a:ext cx="709698" cy="365125"/>
          </a:xfrm>
          <a:prstGeom prst="rect">
            <a:avLst/>
          </a:prstGeom>
        </p:spPr>
        <p:txBody>
          <a:bodyPr/>
          <a:lstStyle/>
          <a:p>
            <a:fld id="{DDD20962-AB31-431A-9B41-46E9F0D328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20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32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4" y="379705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4" y="1789698"/>
            <a:ext cx="657134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00176" y="6122157"/>
            <a:ext cx="694030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8DBE3D-117D-42EE-ADA8-9F891399CB73}" type="slidenum">
              <a:rPr lang="en-US" sz="1800" b="0" smtClean="0">
                <a:solidFill>
                  <a:schemeClr val="bg1"/>
                </a:solidFill>
              </a:rPr>
              <a:pPr/>
              <a:t>‹#›</a:t>
            </a:fld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3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72" r:id="rId8"/>
    <p:sldLayoutId id="2147483666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Wearable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LITERACY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Jawbone (Activity Monitor)</a:t>
            </a:r>
            <a:endParaRPr lang="en-US" altLang="en-US" dirty="0"/>
          </a:p>
        </p:txBody>
      </p:sp>
      <p:pic>
        <p:nvPicPr>
          <p:cNvPr id="25602" name="Content Placeholder 3" descr="up-52328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6934200" cy="355864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48843"/>
            <a:ext cx="4038600" cy="2271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Fitbit (Fitness Tracker)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6" y="1752600"/>
            <a:ext cx="9308722" cy="40404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Watch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6127"/>
            <a:ext cx="2209800" cy="2259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1760994"/>
            <a:ext cx="1981200" cy="2017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4257485"/>
            <a:ext cx="4495800" cy="2353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/>
        </p:blipFill>
        <p:spPr>
          <a:xfrm>
            <a:off x="5816600" y="1760994"/>
            <a:ext cx="3062564" cy="29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Emotiv (Brain Activity Tracker –EEG)</a:t>
            </a:r>
            <a:endParaRPr lang="en-US" altLang="en-US" dirty="0"/>
          </a:p>
        </p:txBody>
      </p:sp>
      <p:pic>
        <p:nvPicPr>
          <p:cNvPr id="28674" name="Content Placeholder 3" descr="header_se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05000"/>
            <a:ext cx="2971800" cy="2971800"/>
          </a:xfrm>
        </p:spPr>
      </p:pic>
      <p:sp>
        <p:nvSpPr>
          <p:cNvPr id="2" name="Rectangle 1"/>
          <p:cNvSpPr/>
          <p:nvPr/>
        </p:nvSpPr>
        <p:spPr>
          <a:xfrm>
            <a:off x="3219450" y="5757672"/>
            <a:ext cx="262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https://www.emotiv.com/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133600"/>
            <a:ext cx="3620789" cy="2416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Muse (Brain Monitor)</a:t>
            </a:r>
          </a:p>
        </p:txBody>
      </p:sp>
      <p:pic>
        <p:nvPicPr>
          <p:cNvPr id="29698" name="Content Placeholder 3" descr="mus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790701"/>
            <a:ext cx="4038600" cy="2689708"/>
          </a:xfrm>
        </p:spPr>
      </p:pic>
      <p:sp>
        <p:nvSpPr>
          <p:cNvPr id="2" name="Rectangle 1"/>
          <p:cNvSpPr/>
          <p:nvPr/>
        </p:nvSpPr>
        <p:spPr>
          <a:xfrm>
            <a:off x="2971800" y="5795773"/>
            <a:ext cx="3068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http://www.choosemuse.com/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480409"/>
            <a:ext cx="7467600" cy="2309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OmSignal (Smart Shirt)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2" r="9020"/>
          <a:stretch/>
        </p:blipFill>
        <p:spPr>
          <a:xfrm>
            <a:off x="4491839" y="1473342"/>
            <a:ext cx="4028324" cy="2901759"/>
          </a:xfrm>
          <a:prstGeom prst="rect">
            <a:avLst/>
          </a:prstGeom>
        </p:spPr>
      </p:pic>
      <p:pic>
        <p:nvPicPr>
          <p:cNvPr id="30722" name="Content Placeholder 3" descr="omsignal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9" y="1473342"/>
            <a:ext cx="3733800" cy="28003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/>
          <a:stretch/>
        </p:blipFill>
        <p:spPr>
          <a:xfrm>
            <a:off x="1524000" y="4241991"/>
            <a:ext cx="5935679" cy="2577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Sensoria (Smart Socks)</a:t>
            </a:r>
            <a:endParaRPr lang="en-US" altLang="en-US" dirty="0"/>
          </a:p>
        </p:txBody>
      </p:sp>
      <p:pic>
        <p:nvPicPr>
          <p:cNvPr id="31746" name="Content Placeholder 3" descr="phpqnvrj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866900"/>
            <a:ext cx="5363482" cy="393223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66900"/>
            <a:ext cx="2023635" cy="4201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FootLogger (Shoe Sole for Fitness</a:t>
            </a:r>
            <a:br>
              <a:rPr lang="en-US" altLang="en-US"/>
            </a:br>
            <a:r>
              <a:rPr lang="en-US" altLang="en-US"/>
              <a:t> Tracking)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28800"/>
            <a:ext cx="4984757" cy="45460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Owlet (Baby Status Monitoring)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828800"/>
            <a:ext cx="6262414" cy="335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4" r="34418"/>
          <a:stretch/>
        </p:blipFill>
        <p:spPr>
          <a:xfrm>
            <a:off x="6400800" y="1524000"/>
            <a:ext cx="261560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MC10 (Flexible wearable sensors for health monitoring)</a:t>
            </a:r>
            <a:endParaRPr lang="en-US" altLang="en-US" dirty="0"/>
          </a:p>
        </p:txBody>
      </p:sp>
      <p:pic>
        <p:nvPicPr>
          <p:cNvPr id="34818" name="Content Placeholder 3" descr="chip.r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0000" y="1905000"/>
            <a:ext cx="3114675" cy="1728645"/>
          </a:xfrm>
        </p:spPr>
      </p:pic>
      <p:pic>
        <p:nvPicPr>
          <p:cNvPr id="34819" name="Picture 4" descr="mc10_D_201212171453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43170"/>
            <a:ext cx="3657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 descr="New-CHECKLIGHT-Slider-w-award_hom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3965670"/>
            <a:ext cx="6629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Factors in Wearable Tech Today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Faster and cheaper hardware</a:t>
            </a:r>
          </a:p>
          <a:p>
            <a:r>
              <a:rPr lang="en-US" altLang="en-US" dirty="0"/>
              <a:t>Cloud storage</a:t>
            </a:r>
          </a:p>
          <a:p>
            <a:r>
              <a:rPr lang="en-US" altLang="en-US" dirty="0"/>
              <a:t>Location data</a:t>
            </a:r>
          </a:p>
          <a:p>
            <a:r>
              <a:rPr lang="en-US" altLang="en-US" dirty="0"/>
              <a:t>Quantified self </a:t>
            </a:r>
            <a:r>
              <a:rPr lang="en-US" altLang="en-US" dirty="0" smtClean="0"/>
              <a:t>activity</a:t>
            </a:r>
          </a:p>
          <a:p>
            <a:r>
              <a:rPr lang="en-US" altLang="en-US" dirty="0"/>
              <a:t>Visual &amp; voice </a:t>
            </a:r>
            <a:r>
              <a:rPr lang="en-US" altLang="en-US" dirty="0" smtClean="0"/>
              <a:t>technology</a:t>
            </a:r>
            <a:endParaRPr lang="en-US" altLang="en-US" dirty="0"/>
          </a:p>
          <a:p>
            <a:r>
              <a:rPr lang="en-US" altLang="en-US" dirty="0"/>
              <a:t>Personalization</a:t>
            </a:r>
          </a:p>
          <a:p>
            <a:r>
              <a:rPr lang="en-US" altLang="en-US" dirty="0"/>
              <a:t>Gaming </a:t>
            </a:r>
            <a:r>
              <a:rPr lang="en-US" altLang="en-US" dirty="0" smtClean="0"/>
              <a:t>industry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Gesture Recognizing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Myo (Muscle Activity Tracker)</a:t>
            </a:r>
          </a:p>
        </p:txBody>
      </p:sp>
      <p:pic>
        <p:nvPicPr>
          <p:cNvPr id="36866" name="Content Placeholder 3" descr="MYO-armban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4419600" cy="26974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25002"/>
            <a:ext cx="3981450" cy="220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55" y="4399280"/>
            <a:ext cx="3429000" cy="192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 (Another Smart Ring)</a:t>
            </a:r>
          </a:p>
        </p:txBody>
      </p:sp>
      <p:pic>
        <p:nvPicPr>
          <p:cNvPr id="38914" name="Content Placeholder 5" descr="Fin-Explanation-tra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06563"/>
            <a:ext cx="4499127" cy="3932237"/>
          </a:xfrm>
        </p:spPr>
      </p:pic>
      <p:pic>
        <p:nvPicPr>
          <p:cNvPr id="38915" name="Picture 6" descr="fin_smart_ring_youtu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2819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533400" y="1981200"/>
            <a:ext cx="2438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Ring GINA (MobiCase 2013) for 3D gestures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SkinPut (MSR)</a:t>
            </a:r>
          </a:p>
        </p:txBody>
      </p:sp>
      <p:pic>
        <p:nvPicPr>
          <p:cNvPr id="40962" name="Content Placeholder 5" descr="e-skinpu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400"/>
            <a:ext cx="6094967" cy="39322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Wearables discussed in Research Papers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Wearables – Energy Storage Textiles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High-Performance Multifunctional Graphene Yarns: Toward Wearable All-Carbon Energy Storage Textiles (ACS Nano, 2014).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33" y="3429000"/>
            <a:ext cx="4762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Wearables – Smart Temporary Tattoos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12" y="1645920"/>
            <a:ext cx="7257288" cy="3931920"/>
          </a:xfrm>
        </p:spPr>
        <p:txBody>
          <a:bodyPr/>
          <a:lstStyle/>
          <a:p>
            <a:r>
              <a:rPr lang="en-US" dirty="0" err="1" smtClean="0"/>
              <a:t>DuoSkin</a:t>
            </a:r>
            <a:r>
              <a:rPr lang="en-US" dirty="0" smtClean="0"/>
              <a:t>: Rapidly Prototyping On-Skin User Interfaces Using Skin-Friendly Materials (International Symposium of Wearable Computers, 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8" y="2895600"/>
            <a:ext cx="3933825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600"/>
            <a:ext cx="39719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New Wearables – New Applications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50A8349-9190-4325-9D67-8FCBDB9F9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Detecting Cocaine Usage through Wearable ECG Sensor 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UbiComp</a:t>
            </a:r>
            <a:r>
              <a:rPr lang="en-US" altLang="en-US" dirty="0" smtClean="0"/>
              <a:t> </a:t>
            </a:r>
            <a:r>
              <a:rPr lang="en-US" altLang="en-US" dirty="0"/>
              <a:t>2013)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3" descr="wearable_drug.jpg">
            <a:extLst>
              <a:ext uri="{FF2B5EF4-FFF2-40B4-BE49-F238E27FC236}">
                <a16:creationId xmlns:a16="http://schemas.microsoft.com/office/drawing/2014/main" xmlns="" id="{300AFC3D-7E98-4ED1-AFA8-7CA54B570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97597"/>
            <a:ext cx="6572250" cy="2963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New Wearables – New Applications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Amulet for Trustworthy Wearable </a:t>
            </a:r>
            <a:r>
              <a:rPr lang="en-US" altLang="en-US" dirty="0" err="1"/>
              <a:t>mHealth</a:t>
            </a:r>
            <a:r>
              <a:rPr lang="en-US" altLang="en-US" dirty="0"/>
              <a:t> (</a:t>
            </a:r>
            <a:r>
              <a:rPr lang="en-US" altLang="en-US" dirty="0" err="1"/>
              <a:t>HotMobile</a:t>
            </a:r>
            <a:r>
              <a:rPr lang="en-US" altLang="en-US" dirty="0"/>
              <a:t> 2012)</a:t>
            </a:r>
          </a:p>
        </p:txBody>
      </p:sp>
      <p:pic>
        <p:nvPicPr>
          <p:cNvPr id="7" name="Picture 3" descr="amulet.jpg">
            <a:extLst>
              <a:ext uri="{FF2B5EF4-FFF2-40B4-BE49-F238E27FC236}">
                <a16:creationId xmlns:a16="http://schemas.microsoft.com/office/drawing/2014/main" xmlns="" id="{CC3FFAD2-5B62-49CB-B93F-C05FA0992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600"/>
            <a:ext cx="67056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New Wearables – New Applications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Wearable Smartphone: Wearable Hybrid Framework for Hand and Foot Gesture Interaction on Smartphone (CVF, ICCV 2013)</a:t>
            </a:r>
          </a:p>
        </p:txBody>
      </p:sp>
      <p:pic>
        <p:nvPicPr>
          <p:cNvPr id="46083" name="Picture 3" descr="handsmartpho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7" y="2895600"/>
            <a:ext cx="687628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463455-932C-3F48-BE81-FEA09C70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B3AE60-E9AC-0A44-8D35-DD286C301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Audio-video capturing devices</a:t>
            </a:r>
          </a:p>
          <a:p>
            <a:r>
              <a:rPr lang="en-US" dirty="0"/>
              <a:t>Body data gathering devices</a:t>
            </a:r>
          </a:p>
          <a:p>
            <a:r>
              <a:rPr lang="en-US" dirty="0"/>
              <a:t>Gesture recognizing devices</a:t>
            </a:r>
          </a:p>
          <a:p>
            <a:r>
              <a:rPr lang="en-US" dirty="0"/>
              <a:t>Other devices proposed in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New Wearables – New Applications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 Interactive Belt Worn Badge (CHI 2012)</a:t>
            </a:r>
          </a:p>
        </p:txBody>
      </p:sp>
      <p:pic>
        <p:nvPicPr>
          <p:cNvPr id="47107" name="Picture 3" descr="Ba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83" y="2306912"/>
            <a:ext cx="5715000" cy="345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Wearables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13" y="1645920"/>
            <a:ext cx="2990088" cy="39319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By Function</a:t>
            </a:r>
          </a:p>
          <a:p>
            <a:r>
              <a:rPr lang="en-US" altLang="en-US" dirty="0"/>
              <a:t>Life Logger</a:t>
            </a:r>
          </a:p>
          <a:p>
            <a:r>
              <a:rPr lang="en-US" altLang="en-US" dirty="0"/>
              <a:t>Gesture Recognizers</a:t>
            </a:r>
          </a:p>
          <a:p>
            <a:r>
              <a:rPr lang="en-US" altLang="en-US" dirty="0"/>
              <a:t>Entertainer</a:t>
            </a:r>
          </a:p>
          <a:p>
            <a:pPr lvl="1"/>
            <a:r>
              <a:rPr lang="en-US" altLang="en-US" dirty="0"/>
              <a:t>Video</a:t>
            </a:r>
          </a:p>
          <a:p>
            <a:pPr lvl="1"/>
            <a:r>
              <a:rPr lang="en-US" altLang="en-US" dirty="0"/>
              <a:t>Gaming</a:t>
            </a:r>
          </a:p>
          <a:p>
            <a:r>
              <a:rPr lang="en-US" altLang="en-US" dirty="0"/>
              <a:t>Assistant</a:t>
            </a:r>
          </a:p>
          <a:p>
            <a:pPr lvl="1"/>
            <a:r>
              <a:rPr lang="en-US" altLang="en-US" dirty="0"/>
              <a:t>For Chore Jobs</a:t>
            </a:r>
          </a:p>
          <a:p>
            <a:pPr lvl="1"/>
            <a:r>
              <a:rPr lang="en-US" altLang="en-US" dirty="0"/>
              <a:t>For Creative Jobs</a:t>
            </a:r>
          </a:p>
          <a:p>
            <a:pPr lvl="1"/>
            <a:r>
              <a:rPr lang="en-US" altLang="en-US" dirty="0"/>
              <a:t>For Emergency Jobs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67200" y="1658620"/>
            <a:ext cx="4648200" cy="3931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b="1" dirty="0" smtClean="0"/>
              <a:t>By Creation</a:t>
            </a:r>
          </a:p>
          <a:p>
            <a:r>
              <a:rPr lang="en-US" altLang="en-US" sz="1900" dirty="0" smtClean="0"/>
              <a:t>Replace daily wearables </a:t>
            </a:r>
            <a:r>
              <a:rPr lang="en-US" altLang="en-US" sz="1900" dirty="0"/>
              <a:t>with </a:t>
            </a:r>
            <a:r>
              <a:rPr lang="en-US" altLang="en-US" sz="1900" dirty="0" smtClean="0"/>
              <a:t>smarter alternatives</a:t>
            </a:r>
            <a:endParaRPr lang="en-US" altLang="en-US" sz="1900" dirty="0"/>
          </a:p>
          <a:p>
            <a:pPr lvl="1"/>
            <a:r>
              <a:rPr lang="en-US" altLang="en-US" sz="1500" dirty="0"/>
              <a:t>Watches, Shirts, Shoes, Socks etc</a:t>
            </a:r>
            <a:r>
              <a:rPr lang="en-US" altLang="en-US" sz="1500" dirty="0" smtClean="0"/>
              <a:t>.</a:t>
            </a:r>
            <a:endParaRPr lang="en-US" altLang="en-US" sz="1900" dirty="0"/>
          </a:p>
          <a:p>
            <a:r>
              <a:rPr lang="en-US" altLang="en-US" sz="1900" dirty="0" smtClean="0"/>
              <a:t>Create new wearables</a:t>
            </a:r>
            <a:endParaRPr lang="en-US" altLang="en-US" sz="1900" dirty="0"/>
          </a:p>
          <a:p>
            <a:pPr lvl="1"/>
            <a:r>
              <a:rPr lang="en-US" altLang="en-US" sz="1500" dirty="0"/>
              <a:t>Armband, Headband, Shirt Clippers etc.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7624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Life logging</a:t>
            </a:r>
          </a:p>
          <a:p>
            <a:r>
              <a:rPr lang="en-US" dirty="0" smtClean="0"/>
              <a:t>Activity tracking / monitoring</a:t>
            </a:r>
          </a:p>
          <a:p>
            <a:r>
              <a:rPr lang="en-US" dirty="0" smtClean="0"/>
              <a:t>Healthcare</a:t>
            </a:r>
          </a:p>
          <a:p>
            <a:r>
              <a:rPr lang="en-US" dirty="0" smtClean="0"/>
              <a:t>Gesture recognition</a:t>
            </a:r>
          </a:p>
          <a:p>
            <a:r>
              <a:rPr lang="en-US" dirty="0" smtClean="0"/>
              <a:t>Remote control</a:t>
            </a:r>
          </a:p>
          <a:p>
            <a:r>
              <a:rPr lang="en-US" dirty="0" smtClean="0"/>
              <a:t>Research</a:t>
            </a:r>
          </a:p>
          <a:p>
            <a:r>
              <a:rPr lang="en-US" dirty="0" smtClean="0"/>
              <a:t>Augmented Reality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Privacy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Energy</a:t>
            </a:r>
          </a:p>
          <a:p>
            <a:r>
              <a:rPr lang="en-US" dirty="0" smtClean="0"/>
              <a:t>Misinterpretation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8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Audio-Video Capturing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Logging Life Events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Google Glass (Smart Glasses)</a:t>
            </a:r>
          </a:p>
        </p:txBody>
      </p:sp>
      <p:pic>
        <p:nvPicPr>
          <p:cNvPr id="20482" name="Content Placeholder 3" descr="google-glass-works.jpeg"/>
          <p:cNvPicPr>
            <a:picLocks noGrp="1" noChangeAspect="1"/>
          </p:cNvPicPr>
          <p:nvPr>
            <p:ph idx="1"/>
          </p:nvPr>
        </p:nvPicPr>
        <p:blipFill>
          <a:blip r:embed="rId2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84" y="1600200"/>
            <a:ext cx="6572250" cy="3235322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981575"/>
            <a:ext cx="333375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Narrative Clip (First Person Camera)</a:t>
            </a:r>
          </a:p>
        </p:txBody>
      </p:sp>
      <p:pic>
        <p:nvPicPr>
          <p:cNvPr id="21506" name="Content Placeholder 3" descr="NarrativeClip-00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2605532"/>
            <a:ext cx="2946399" cy="3314700"/>
          </a:xfrm>
        </p:spPr>
      </p:pic>
      <p:sp>
        <p:nvSpPr>
          <p:cNvPr id="2" name="Rectangle 1"/>
          <p:cNvSpPr/>
          <p:nvPr/>
        </p:nvSpPr>
        <p:spPr>
          <a:xfrm>
            <a:off x="3323902" y="6308725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http://getnarrative.com/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997200"/>
            <a:ext cx="3901440" cy="2923032"/>
          </a:xfrm>
          <a:prstGeom prst="rect">
            <a:avLst/>
          </a:prstGeom>
        </p:spPr>
      </p:pic>
      <p:pic>
        <p:nvPicPr>
          <p:cNvPr id="21507" name="Picture 4" descr="narrative-clip-collar-lea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89" y="1652015"/>
            <a:ext cx="2463609" cy="27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Autographer (First Person Camera with Sensors and GPS) </a:t>
            </a:r>
            <a:endParaRPr lang="en-US" altLang="en-US" dirty="0"/>
          </a:p>
        </p:txBody>
      </p:sp>
      <p:pic>
        <p:nvPicPr>
          <p:cNvPr id="22530" name="Content Placeholder 3" descr="autographer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67000"/>
            <a:ext cx="3505200" cy="224186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6462"/>
            <a:ext cx="5469563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Kapture (Autonomic Audio Capture)</a:t>
            </a:r>
            <a:endParaRPr lang="en-US" altLang="en-US" dirty="0"/>
          </a:p>
        </p:txBody>
      </p:sp>
      <p:pic>
        <p:nvPicPr>
          <p:cNvPr id="23554" name="Content Placeholder 3" descr="Kapture-Audio-Recording-Wristban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7" y="1807836"/>
            <a:ext cx="6422653" cy="3932237"/>
          </a:xfrm>
        </p:spPr>
      </p:pic>
      <p:sp>
        <p:nvSpPr>
          <p:cNvPr id="2" name="Rectangle 1"/>
          <p:cNvSpPr/>
          <p:nvPr/>
        </p:nvSpPr>
        <p:spPr>
          <a:xfrm>
            <a:off x="3228523" y="6336268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https://kaptureaudio.com/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9800"/>
            <a:ext cx="2668696" cy="1773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Body Data Gathering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Monitoring Health Status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651750D-181E-46CA-A14A-3C3979B603B6}" vid="{792AD4FF-E196-421D-A16D-E6116823B7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3757</TotalTime>
  <Words>378</Words>
  <Application>Microsoft Office PowerPoint</Application>
  <PresentationFormat>On-screen Show (4:3)</PresentationFormat>
  <Paragraphs>86</Paragraphs>
  <Slides>33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MS PGothic</vt:lpstr>
      <vt:lpstr>Arial</vt:lpstr>
      <vt:lpstr>Century Gothic</vt:lpstr>
      <vt:lpstr>Theme1</vt:lpstr>
      <vt:lpstr>Wearable Devices</vt:lpstr>
      <vt:lpstr>Factors in Wearable Tech Today</vt:lpstr>
      <vt:lpstr>Devices</vt:lpstr>
      <vt:lpstr>Audio-Video Capturing Devices</vt:lpstr>
      <vt:lpstr>Google Glass (Smart Glasses)</vt:lpstr>
      <vt:lpstr>Narrative Clip (First Person Camera)</vt:lpstr>
      <vt:lpstr>Autographer (First Person Camera with Sensors and GPS) </vt:lpstr>
      <vt:lpstr>Kapture (Autonomic Audio Capture)</vt:lpstr>
      <vt:lpstr>Body Data Gathering Devices</vt:lpstr>
      <vt:lpstr>Jawbone (Activity Monitor)</vt:lpstr>
      <vt:lpstr>Fitbit (Fitness Tracker)</vt:lpstr>
      <vt:lpstr>Apple Watch </vt:lpstr>
      <vt:lpstr>Emotiv (Brain Activity Tracker –EEG)</vt:lpstr>
      <vt:lpstr>Muse (Brain Monitor)</vt:lpstr>
      <vt:lpstr>OmSignal (Smart Shirt)</vt:lpstr>
      <vt:lpstr>Sensoria (Smart Socks)</vt:lpstr>
      <vt:lpstr>FootLogger (Shoe Sole for Fitness  Tracking)</vt:lpstr>
      <vt:lpstr>Owlet (Baby Status Monitoring)</vt:lpstr>
      <vt:lpstr>MC10 (Flexible wearable sensors for health monitoring)</vt:lpstr>
      <vt:lpstr>Gesture Recognizing Devices</vt:lpstr>
      <vt:lpstr>Myo (Muscle Activity Tracker)</vt:lpstr>
      <vt:lpstr>Fin (Another Smart Ring)</vt:lpstr>
      <vt:lpstr>SkinPut (MSR)</vt:lpstr>
      <vt:lpstr>Wearables discussed in Research Papers </vt:lpstr>
      <vt:lpstr>New Wearables – Energy Storage Textiles</vt:lpstr>
      <vt:lpstr>New Wearables – Smart Temporary Tattoos</vt:lpstr>
      <vt:lpstr>New Wearables – New Applications</vt:lpstr>
      <vt:lpstr>New Wearables – New Applications</vt:lpstr>
      <vt:lpstr>New Wearables – New Applications</vt:lpstr>
      <vt:lpstr>New Wearables – New Applications</vt:lpstr>
      <vt:lpstr>Classification of Wearables</vt:lpstr>
      <vt:lpstr>Applications</vt:lpstr>
      <vt:lpstr>Concerns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Wearable Computing : Present and Future</dc:title>
  <dc:creator>Singh, Aditi</dc:creator>
  <cp:lastModifiedBy>template</cp:lastModifiedBy>
  <cp:revision>72</cp:revision>
  <dcterms:created xsi:type="dcterms:W3CDTF">2014-04-11T05:40:19Z</dcterms:created>
  <dcterms:modified xsi:type="dcterms:W3CDTF">2018-04-27T15:58:03Z</dcterms:modified>
</cp:coreProperties>
</file>